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 SemiBold"/>
      <p:regular r:id="rId12"/>
      <p:bold r:id="rId13"/>
      <p:italic r:id="rId14"/>
      <p:boldItalic r:id="rId15"/>
    </p:embeddedFon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7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SemiBold-bold.fntdata"/><Relationship Id="rId12" Type="http://schemas.openxmlformats.org/officeDocument/2006/relationships/font" Target="fonts/MontserratSemiBold-regular.fntdata"/><Relationship Id="rId15" Type="http://schemas.openxmlformats.org/officeDocument/2006/relationships/font" Target="fonts/MontserratSemiBold-boldItalic.fntdata"/><Relationship Id="rId14" Type="http://schemas.openxmlformats.org/officeDocument/2006/relationships/font" Target="fonts/MontserratSemiBold-italic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f1f6b756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cf1f6b756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f1f6b756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cf1f6b756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Implementation of Basic Ciphers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9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Nikita Krasilnikov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Ivan Efimov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Artem Kostenko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Popis fungování Caesarovy šifry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986275"/>
            <a:ext cx="6831600" cy="14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ECECEC"/>
                </a:solidFill>
                <a:highlight>
                  <a:srgbClr val="212121"/>
                </a:highlight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lang="ru" sz="1200">
                <a:solidFill>
                  <a:srgbClr val="ECECEC"/>
                </a:solidFill>
                <a:highlight>
                  <a:srgbClr val="212121"/>
                </a:highlight>
                <a:latin typeface="Montserrat"/>
                <a:ea typeface="Montserrat"/>
                <a:cs typeface="Montserrat"/>
                <a:sym typeface="Montserrat"/>
              </a:rPr>
              <a:t>Zpráva k zašifrování: Text je připraven k šifrování.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ECECEC"/>
                </a:solidFill>
                <a:highlight>
                  <a:srgbClr val="212121"/>
                </a:highlight>
                <a:latin typeface="Montserrat"/>
                <a:ea typeface="Montserrat"/>
                <a:cs typeface="Montserrat"/>
                <a:sym typeface="Montserrat"/>
              </a:rPr>
              <a:t>2. Výběr posunu: Počet pozic pro posun písmen je stanoven.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ECECEC"/>
                </a:solidFill>
                <a:highlight>
                  <a:srgbClr val="212121"/>
                </a:highlight>
                <a:latin typeface="Montserrat"/>
                <a:ea typeface="Montserrat"/>
                <a:cs typeface="Montserrat"/>
                <a:sym typeface="Montserrat"/>
              </a:rPr>
              <a:t>3. Šifrování: každé písmeno textu je posunuto o určitý počet míst.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ECECEC"/>
                </a:solidFill>
                <a:highlight>
                  <a:srgbClr val="212121"/>
                </a:highlight>
                <a:latin typeface="Montserrat"/>
                <a:ea typeface="Montserrat"/>
                <a:cs typeface="Montserrat"/>
                <a:sym typeface="Montserrat"/>
              </a:rPr>
              <a:t>4. Zašifrovaný výsledek: Výstupem je text, který byl transformován pomocí šifry.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ECECEC"/>
                </a:solidFill>
                <a:highlight>
                  <a:srgbClr val="212121"/>
                </a:highlight>
                <a:latin typeface="Montserrat"/>
                <a:ea typeface="Montserrat"/>
                <a:cs typeface="Montserrat"/>
                <a:sym typeface="Montserrat"/>
              </a:rPr>
              <a:t>5. Dešifrování: Písmena jsou posunuta zpět, aby bylo možné text přečíst v původní formě.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625" y="2439775"/>
            <a:ext cx="3785325" cy="15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Vlastnosti fungování programu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2030400" y="962450"/>
            <a:ext cx="58773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Použití anglické abecedy (32 bitů) pro zadávání textu.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Zobrazení písmen na 7-segmentovém displeji: Specifika vizualizace</a:t>
            </a:r>
            <a:r>
              <a:rPr lang="ru" sz="1400">
                <a:solidFill>
                  <a:srgbClr val="FFFFFF"/>
                </a:solidFill>
              </a:rPr>
              <a:t>.</a:t>
            </a:r>
            <a:endParaRPr sz="1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2030400" y="3050025"/>
            <a:ext cx="6689700" cy="15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ru" sz="1200">
                <a:latin typeface="Montserrat"/>
                <a:ea typeface="Montserrat"/>
                <a:cs typeface="Montserrat"/>
                <a:sym typeface="Montserrat"/>
              </a:rPr>
              <a:t>Volba směru posunu (doleva, doprava): Možnost nastavení pro šifrování.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ru" sz="1200">
                <a:latin typeface="Montserrat"/>
                <a:ea typeface="Montserrat"/>
                <a:cs typeface="Montserrat"/>
                <a:sym typeface="Montserrat"/>
              </a:rPr>
              <a:t>Možnost návratu k předchozímu symbolu: Umožňuje úpravy textu během zadávání.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ru" sz="1200">
                <a:latin typeface="Montserrat"/>
                <a:ea typeface="Montserrat"/>
                <a:cs typeface="Montserrat"/>
                <a:sym typeface="Montserrat"/>
              </a:rPr>
              <a:t>Možnost použití symbolů '-' a mezery: Umožňuje vkládání těchto znaků při zadávání textu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p19"/>
          <p:cNvPicPr preferRelativeResize="0"/>
          <p:nvPr/>
        </p:nvPicPr>
        <p:blipFill rotWithShape="1">
          <a:blip r:embed="rId3">
            <a:alphaModFix/>
          </a:blip>
          <a:srcRect b="0" l="0" r="0" t="54828"/>
          <a:stretch/>
        </p:blipFill>
        <p:spPr>
          <a:xfrm>
            <a:off x="2947000" y="1722187"/>
            <a:ext cx="3250000" cy="1233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Schéma aplikace</a:t>
            </a:r>
            <a:endParaRPr/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1297500" y="1467450"/>
            <a:ext cx="6831600" cy="19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CEC"/>
              </a:solidFill>
              <a:highlight>
                <a:srgbClr val="21212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52" name="Google Shape;2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75" y="1237977"/>
            <a:ext cx="6966750" cy="35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625" y="2947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Režimy provozu programu</a:t>
            </a:r>
            <a:endParaRPr/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Zelená barva LED: Počáteční stav.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Modrá barva LED: Režim zadávání textu.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Červená barva: Režim kódování/dekódování.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/>
          <p:nvPr/>
        </p:nvSpPr>
        <p:spPr>
          <a:xfrm>
            <a:off x="3897125" y="1701850"/>
            <a:ext cx="120900" cy="1209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1"/>
          <p:cNvSpPr/>
          <p:nvPr/>
        </p:nvSpPr>
        <p:spPr>
          <a:xfrm>
            <a:off x="3897125" y="2139000"/>
            <a:ext cx="120900" cy="120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1"/>
          <p:cNvSpPr/>
          <p:nvPr/>
        </p:nvSpPr>
        <p:spPr>
          <a:xfrm>
            <a:off x="3897125" y="2576150"/>
            <a:ext cx="120900" cy="1209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Problémy při vývoji projektu</a:t>
            </a:r>
            <a:endParaRPr/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1297500" y="1467450"/>
            <a:ext cx="6831600" cy="19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CEC"/>
              </a:solidFill>
              <a:highlight>
                <a:srgbClr val="21212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 SemiBold"/>
              <a:buChar char="●"/>
            </a:pPr>
            <a:r>
              <a:rPr lang="ru">
                <a:latin typeface="Montserrat SemiBold"/>
                <a:ea typeface="Montserrat SemiBold"/>
                <a:cs typeface="Montserrat SemiBold"/>
                <a:sym typeface="Montserrat SemiBold"/>
              </a:rPr>
              <a:t>Problém s vkládáním textu: Nebylo jasné, jak zadávat symboly.</a:t>
            </a:r>
            <a:br>
              <a:rPr lang="ru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 SemiBold"/>
              <a:buChar char="●"/>
            </a:pPr>
            <a:r>
              <a:rPr lang="ru">
                <a:latin typeface="Montserrat SemiBold"/>
                <a:ea typeface="Montserrat SemiBold"/>
                <a:cs typeface="Montserrat SemiBold"/>
                <a:sym typeface="Montserrat SemiBold"/>
              </a:rPr>
              <a:t>Abeceda: Nebylo zřejmé, jak správně zobrazit symboly.</a:t>
            </a:r>
            <a:br>
              <a:rPr lang="ru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 SemiBold"/>
              <a:buChar char="●"/>
            </a:pPr>
            <a:r>
              <a:rPr lang="ru">
                <a:latin typeface="Montserrat SemiBold"/>
                <a:ea typeface="Montserrat SemiBold"/>
                <a:cs typeface="Montserrat SemiBold"/>
                <a:sym typeface="Montserrat SemiBold"/>
              </a:rPr>
              <a:t>Náhodné stisknutí tlačítka: Obtíž při detekci jednoznačných stisků tlačítek(debounce.vhd)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